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3" autoAdjust="0"/>
    <p:restoredTop sz="94660"/>
  </p:normalViewPr>
  <p:slideViewPr>
    <p:cSldViewPr>
      <p:cViewPr>
        <p:scale>
          <a:sx n="112" d="100"/>
          <a:sy n="112" d="100"/>
        </p:scale>
        <p:origin x="-158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1894-8796-46D4-9AEF-2B51E3485E44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0E43-A792-466D-8897-06DF6F97FBB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1894-8796-46D4-9AEF-2B51E3485E44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0E43-A792-466D-8897-06DF6F97FB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1894-8796-46D4-9AEF-2B51E3485E44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0E43-A792-466D-8897-06DF6F97FB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1894-8796-46D4-9AEF-2B51E3485E44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0E43-A792-466D-8897-06DF6F97FBB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1894-8796-46D4-9AEF-2B51E3485E44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0E43-A792-466D-8897-06DF6F97FB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1894-8796-46D4-9AEF-2B51E3485E44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0E43-A792-466D-8897-06DF6F97FBB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1894-8796-46D4-9AEF-2B51E3485E44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0E43-A792-466D-8897-06DF6F97FBB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1894-8796-46D4-9AEF-2B51E3485E44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0E43-A792-466D-8897-06DF6F97FB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1894-8796-46D4-9AEF-2B51E3485E44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0E43-A792-466D-8897-06DF6F97FB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1894-8796-46D4-9AEF-2B51E3485E44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0E43-A792-466D-8897-06DF6F97FB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1894-8796-46D4-9AEF-2B51E3485E44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0E43-A792-466D-8897-06DF6F97FBB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CFE1894-8796-46D4-9AEF-2B51E3485E44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3670E43-A792-466D-8897-06DF6F97FB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581400"/>
            <a:ext cx="5637010" cy="220980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</a:pPr>
            <a:r>
              <a:rPr lang="en-US" sz="2800" b="1" dirty="0" smtClean="0"/>
              <a:t>Bryan Norcross</a:t>
            </a:r>
          </a:p>
          <a:p>
            <a:pPr>
              <a:spcBef>
                <a:spcPts val="0"/>
              </a:spcBef>
            </a:pPr>
            <a:r>
              <a:rPr lang="en-US" sz="2100" dirty="0" smtClean="0"/>
              <a:t>Sr. Executive Director of Weather Content</a:t>
            </a:r>
          </a:p>
          <a:p>
            <a:pPr>
              <a:spcBef>
                <a:spcPts val="0"/>
              </a:spcBef>
            </a:pPr>
            <a:r>
              <a:rPr lang="en-US" sz="2100" dirty="0" smtClean="0"/>
              <a:t>Sr. Hurricane Specialist</a:t>
            </a:r>
          </a:p>
          <a:p>
            <a:pPr>
              <a:spcBef>
                <a:spcPts val="0"/>
              </a:spcBef>
            </a:pPr>
            <a:r>
              <a:rPr lang="en-US" sz="2100" dirty="0" smtClean="0"/>
              <a:t>The Weather Channel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800" b="1" dirty="0" smtClean="0"/>
              <a:t>Interdepartmental Hurricane Conference</a:t>
            </a:r>
          </a:p>
          <a:p>
            <a:pPr>
              <a:spcBef>
                <a:spcPts val="0"/>
              </a:spcBef>
            </a:pPr>
            <a:r>
              <a:rPr lang="en-US" sz="2100" b="1" dirty="0" smtClean="0"/>
              <a:t>College Park, MD</a:t>
            </a:r>
          </a:p>
          <a:p>
            <a:pPr>
              <a:spcBef>
                <a:spcPts val="0"/>
              </a:spcBef>
            </a:pPr>
            <a:r>
              <a:rPr lang="en-US" sz="2100" dirty="0" smtClean="0"/>
              <a:t>March 5, 2013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95400"/>
            <a:ext cx="7086600" cy="1793167"/>
          </a:xfrm>
        </p:spPr>
        <p:txBody>
          <a:bodyPr/>
          <a:lstStyle/>
          <a:p>
            <a:pPr algn="ctr">
              <a:buFont typeface="Wingdings" pitchFamily="2" charset="2"/>
              <a:buChar char="q"/>
            </a:pPr>
            <a:r>
              <a:rPr lang="en-US" sz="4400" dirty="0" smtClean="0">
                <a:effectLst>
                  <a:reflection blurRad="6350" endPos="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Hurricane Sandy </a:t>
            </a:r>
            <a:br>
              <a:rPr lang="en-US" sz="4400" dirty="0" smtClean="0">
                <a:effectLst>
                  <a:reflection blurRad="6350" endPos="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400" dirty="0" smtClean="0">
                <a:effectLst>
                  <a:reflection blurRad="6350" endPos="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4400" dirty="0" smtClean="0">
                <a:effectLst>
                  <a:reflection blurRad="6350" endPos="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Threat </a:t>
            </a:r>
            <a:r>
              <a:rPr lang="en-US" sz="4400" dirty="0" smtClean="0">
                <a:effectLst>
                  <a:reflection blurRad="6350" endPos="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Timeline</a:t>
            </a:r>
            <a:endParaRPr lang="en-US" sz="4400" dirty="0">
              <a:effectLst>
                <a:reflection blurRad="6350" endPos="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811794" cy="810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68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752600"/>
            <a:ext cx="8229600" cy="38100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800" b="1" dirty="0" smtClean="0"/>
              <a:t>What is the WORST PLAUSIBLE THREAT based on what we know now?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800" b="1" dirty="0" smtClean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800" b="1" dirty="0" smtClean="0"/>
              <a:t>When will we know more?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800" b="1" dirty="0" smtClean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800" b="1" dirty="0" smtClean="0"/>
              <a:t>What is the EVACUATION COMMUNICATIONS TIMELINE to allow for </a:t>
            </a:r>
            <a:r>
              <a:rPr lang="en-US" sz="2800" b="1" i="1" dirty="0" smtClean="0"/>
              <a:t>mental</a:t>
            </a:r>
            <a:r>
              <a:rPr lang="en-US" sz="2800" b="1" dirty="0" smtClean="0"/>
              <a:t> and </a:t>
            </a:r>
            <a:r>
              <a:rPr lang="en-US" sz="2800" b="1" i="1" dirty="0" smtClean="0"/>
              <a:t>physical </a:t>
            </a:r>
            <a:r>
              <a:rPr lang="en-US" sz="2800" b="1" dirty="0" smtClean="0"/>
              <a:t>preparations by residents and visitors?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800" b="1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 smtClean="0"/>
              <a:t>   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305800" cy="9906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400" dirty="0" smtClean="0">
                <a:effectLst>
                  <a:reflection blurRad="6350" endPos="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Key Questions</a:t>
            </a:r>
            <a:endParaRPr lang="en-US" sz="4400" dirty="0">
              <a:effectLst>
                <a:reflection blurRad="6350" endPos="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811794" cy="810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33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097" y="1828800"/>
            <a:ext cx="7671303" cy="32004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800" b="1" dirty="0" smtClean="0"/>
              <a:t>Threat is POSSIBLE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800" b="1" dirty="0" smtClean="0"/>
              <a:t>Threat is an INCREASING POSSIBILITY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800" b="1" dirty="0" smtClean="0"/>
              <a:t>Threat is LIKELY IF NO CHANGES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800" b="1" dirty="0" smtClean="0"/>
              <a:t>Threat is LIKELY 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800" b="1" dirty="0" smtClean="0"/>
              <a:t>Threat is IMMINENT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800" b="1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 smtClean="0"/>
              <a:t>     Each level of THREAT has a MESSAGE.</a:t>
            </a:r>
          </a:p>
          <a:p>
            <a:pPr marL="342900" indent="-342900"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305800" cy="9906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400" dirty="0" smtClean="0">
                <a:effectLst>
                  <a:reflection blurRad="6350" endPos="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Characterizing the Threat</a:t>
            </a:r>
            <a:endParaRPr lang="en-US" sz="4400" dirty="0">
              <a:effectLst>
                <a:reflection blurRad="6350" endPos="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811794" cy="810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20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419600"/>
            <a:ext cx="7924800" cy="12954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C00000"/>
                </a:solidFill>
              </a:rPr>
              <a:t>Threat:  </a:t>
            </a:r>
            <a:r>
              <a:rPr lang="en-US" sz="2800" b="1" dirty="0" smtClean="0"/>
              <a:t>POSSIBLE strong storm early week 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C00000"/>
                </a:solidFill>
              </a:rPr>
              <a:t>Message:  </a:t>
            </a:r>
            <a:r>
              <a:rPr lang="en-US" sz="2800" b="1" dirty="0" smtClean="0"/>
              <a:t>Cautionary, if any</a:t>
            </a:r>
          </a:p>
          <a:p>
            <a:pPr marL="342900" indent="-342900"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305800" cy="9906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400" dirty="0" smtClean="0">
                <a:effectLst>
                  <a:reflection blurRad="6350" endPos="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Sunday – October 21</a:t>
            </a:r>
            <a:endParaRPr lang="en-US" sz="4400" dirty="0">
              <a:effectLst>
                <a:reflection blurRad="6350" endPos="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811794" cy="81054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411069"/>
            <a:ext cx="4114800" cy="1932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10797" y="3392269"/>
            <a:ext cx="5170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European &amp; Canadian models show a storm near</a:t>
            </a:r>
          </a:p>
          <a:p>
            <a:r>
              <a:rPr lang="en-US" dirty="0"/>
              <a:t>t</a:t>
            </a:r>
            <a:r>
              <a:rPr lang="en-US" dirty="0" smtClean="0"/>
              <a:t>he Northeast early the following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65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419600"/>
            <a:ext cx="7924800" cy="12954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C00000"/>
                </a:solidFill>
              </a:rPr>
              <a:t>Threat:  </a:t>
            </a:r>
            <a:r>
              <a:rPr lang="en-US" sz="2800" b="1" dirty="0" smtClean="0"/>
              <a:t>POSSIBLE dangerous storm Monday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C00000"/>
                </a:solidFill>
              </a:rPr>
              <a:t>Message</a:t>
            </a:r>
            <a:r>
              <a:rPr lang="en-US" sz="2800" b="1" dirty="0" smtClean="0"/>
              <a:t>:  Cautionary, if any</a:t>
            </a:r>
          </a:p>
          <a:p>
            <a:pPr marL="342900" indent="-342900"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305800" cy="9906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400" dirty="0" smtClean="0">
                <a:effectLst>
                  <a:reflection blurRad="6350" endPos="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Monday – Wednesday </a:t>
            </a:r>
            <a:endParaRPr lang="en-US" sz="4400" dirty="0">
              <a:effectLst>
                <a:reflection blurRad="6350" endPos="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811794" cy="810547"/>
          </a:xfrm>
          <a:prstGeom prst="rect">
            <a:avLst/>
          </a:prstGeom>
        </p:spPr>
      </p:pic>
      <p:pic>
        <p:nvPicPr>
          <p:cNvPr id="2050" name="Picture 2" descr="http://davidmixner.typepad.com/.a/6a00d8341c90b153ef017c32bcc025970b-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994" y="1600200"/>
            <a:ext cx="2476500" cy="216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191000" y="1828800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European Center computer model</a:t>
            </a:r>
          </a:p>
          <a:p>
            <a:r>
              <a:rPr lang="en-US" dirty="0"/>
              <a:t>a</a:t>
            </a:r>
            <a:r>
              <a:rPr lang="en-US" dirty="0" smtClean="0"/>
              <a:t>nd other forecasts continue to show a significant storm near the Northeast</a:t>
            </a:r>
          </a:p>
          <a:p>
            <a:r>
              <a:rPr lang="en-US" dirty="0"/>
              <a:t>e</a:t>
            </a:r>
            <a:r>
              <a:rPr lang="en-US" dirty="0" smtClean="0"/>
              <a:t>arly the following week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21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924800" cy="16764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C00000"/>
                </a:solidFill>
              </a:rPr>
              <a:t>Threat:  </a:t>
            </a:r>
            <a:r>
              <a:rPr lang="en-US" sz="2800" b="1" dirty="0" smtClean="0"/>
              <a:t>INCREASING POSSIBILITY of storm 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C00000"/>
                </a:solidFill>
              </a:rPr>
              <a:t>Message:  </a:t>
            </a:r>
            <a:r>
              <a:rPr lang="en-US" sz="2800" b="1" dirty="0" smtClean="0"/>
              <a:t>Forecast shows a storm worse than Irene Monday. Evacuations possible.</a:t>
            </a:r>
          </a:p>
          <a:p>
            <a:pPr marL="342900" indent="-342900"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305800" cy="9906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400" dirty="0" smtClean="0">
                <a:effectLst>
                  <a:reflection blurRad="6350" endPos="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11 AM Thursday</a:t>
            </a:r>
            <a:endParaRPr lang="en-US" sz="4400" dirty="0">
              <a:effectLst>
                <a:reflection blurRad="6350" endPos="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811794" cy="810547"/>
          </a:xfrm>
          <a:prstGeom prst="rect">
            <a:avLst/>
          </a:prstGeom>
        </p:spPr>
      </p:pic>
      <p:pic>
        <p:nvPicPr>
          <p:cNvPr id="4098" name="Picture 2" descr="C:\Users\B Norcross\Desktop\Sandy Files\Thurs 11am Cone - Smal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19428"/>
            <a:ext cx="3475049" cy="2142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191000" y="1702475"/>
            <a:ext cx="419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National Hurricane Center forecasts</a:t>
            </a:r>
          </a:p>
          <a:p>
            <a:r>
              <a:rPr lang="en-US" dirty="0"/>
              <a:t>s</a:t>
            </a:r>
            <a:r>
              <a:rPr lang="en-US" dirty="0" smtClean="0"/>
              <a:t>torm track into New Jersey</a:t>
            </a:r>
          </a:p>
          <a:p>
            <a:endParaRPr lang="en-US" dirty="0"/>
          </a:p>
          <a:p>
            <a:r>
              <a:rPr lang="en-US" dirty="0" smtClean="0"/>
              <a:t>WORST CASE track for storm surge</a:t>
            </a:r>
          </a:p>
          <a:p>
            <a:r>
              <a:rPr lang="en-US" dirty="0" smtClean="0"/>
              <a:t>in the NYC region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496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305800" cy="9906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400" dirty="0" smtClean="0">
                <a:effectLst>
                  <a:reflection blurRad="6350" endPos="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5 PM Thursday</a:t>
            </a:r>
            <a:endParaRPr lang="en-US" sz="4400" dirty="0">
              <a:effectLst>
                <a:reflection blurRad="6350" endPos="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811794" cy="8105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91000" y="1702475"/>
            <a:ext cx="419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National Hurricane Center forecasts</a:t>
            </a:r>
          </a:p>
          <a:p>
            <a:r>
              <a:rPr lang="en-US" dirty="0"/>
              <a:t>s</a:t>
            </a:r>
            <a:r>
              <a:rPr lang="en-US" dirty="0" smtClean="0"/>
              <a:t>torm track into New Jersey</a:t>
            </a:r>
          </a:p>
          <a:p>
            <a:endParaRPr lang="en-US" dirty="0"/>
          </a:p>
          <a:p>
            <a:r>
              <a:rPr lang="en-US" dirty="0" smtClean="0"/>
              <a:t>WORST CASE track for storm surge</a:t>
            </a:r>
          </a:p>
          <a:p>
            <a:r>
              <a:rPr lang="en-US" dirty="0" smtClean="0"/>
              <a:t>in the NYC region  </a:t>
            </a:r>
            <a:endParaRPr lang="en-US" dirty="0"/>
          </a:p>
        </p:txBody>
      </p:sp>
      <p:pic>
        <p:nvPicPr>
          <p:cNvPr id="5122" name="Picture 2" descr="C:\Users\B Norcross\Desktop\Sandy Files\Thurs 5pm Cone Smal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88356"/>
            <a:ext cx="3124200" cy="2173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B Norcross\Desktop\Sandy Files\Thurs 5pm Cone Small w circle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88356"/>
            <a:ext cx="3124200" cy="2173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B Norcross\Desktop\Sandy Files\Thurs 5pm Cone Smal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3124200" cy="2173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5641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924800" cy="16764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C00000"/>
                </a:solidFill>
              </a:rPr>
              <a:t>Threat:  </a:t>
            </a:r>
            <a:r>
              <a:rPr lang="en-US" sz="2800" b="1" dirty="0" smtClean="0"/>
              <a:t>INCREASING POSSIBILITY of storm 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C00000"/>
                </a:solidFill>
              </a:rPr>
              <a:t>Message:  </a:t>
            </a:r>
            <a:r>
              <a:rPr lang="en-US" sz="2800" b="1" dirty="0" smtClean="0"/>
              <a:t>Forecast continues for storm worse than Irene. Evacuations more likely.</a:t>
            </a:r>
          </a:p>
          <a:p>
            <a:pPr marL="342900" indent="-342900"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305800" cy="9906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400" dirty="0" smtClean="0">
                <a:effectLst>
                  <a:reflection blurRad="6350" endPos="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5 PM Thursday</a:t>
            </a:r>
            <a:endParaRPr lang="en-US" sz="4400" dirty="0">
              <a:effectLst>
                <a:reflection blurRad="6350" endPos="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811794" cy="8105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91000" y="1702475"/>
            <a:ext cx="4191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National Hurricane Center forecasts</a:t>
            </a:r>
          </a:p>
          <a:p>
            <a:r>
              <a:rPr lang="en-US" dirty="0"/>
              <a:t>s</a:t>
            </a:r>
            <a:r>
              <a:rPr lang="en-US" dirty="0" smtClean="0"/>
              <a:t>torm track into New Jersey</a:t>
            </a:r>
          </a:p>
          <a:p>
            <a:endParaRPr lang="en-US" dirty="0"/>
          </a:p>
          <a:p>
            <a:r>
              <a:rPr lang="en-US" dirty="0" smtClean="0"/>
              <a:t>WORST CASE track for storm surge</a:t>
            </a:r>
          </a:p>
          <a:p>
            <a:r>
              <a:rPr lang="en-US" dirty="0" smtClean="0"/>
              <a:t>in the NYC region.  Water on</a:t>
            </a:r>
          </a:p>
          <a:p>
            <a:r>
              <a:rPr lang="en-US" dirty="0"/>
              <a:t>r</a:t>
            </a:r>
            <a:r>
              <a:rPr lang="en-US" dirty="0" smtClean="0"/>
              <a:t>ight side of storm pushed into New York bight.  </a:t>
            </a:r>
            <a:endParaRPr lang="en-US" dirty="0"/>
          </a:p>
        </p:txBody>
      </p:sp>
      <p:pic>
        <p:nvPicPr>
          <p:cNvPr id="5122" name="Picture 2" descr="C:\Users\B Norcross\Desktop\Sandy Files\Thurs 5pm Cone Smal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88356"/>
            <a:ext cx="3124200" cy="2173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B Norcross\Desktop\Sandy Files\Thurs 5pm Cone Small w circle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88356"/>
            <a:ext cx="3124200" cy="2173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628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0"/>
            <a:ext cx="8610600" cy="16764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C00000"/>
                </a:solidFill>
              </a:rPr>
              <a:t>Threat:  </a:t>
            </a:r>
            <a:r>
              <a:rPr lang="en-US" sz="2800" b="1" dirty="0" smtClean="0"/>
              <a:t>LIKELY IMPACT if no forecast change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C00000"/>
                </a:solidFill>
              </a:rPr>
              <a:t>Message:  </a:t>
            </a:r>
            <a:r>
              <a:rPr lang="en-US" sz="2800" b="1" dirty="0" smtClean="0"/>
              <a:t>Forecast continues for storm surge worse than Irene.  Evacuation orders likely Saturday. Begin preparation of property.</a:t>
            </a:r>
          </a:p>
          <a:p>
            <a:pPr marL="342900" indent="-342900"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305800" cy="9906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400" dirty="0" smtClean="0">
                <a:effectLst>
                  <a:reflection blurRad="6350" endPos="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Friday</a:t>
            </a:r>
            <a:endParaRPr lang="en-US" sz="4400" dirty="0">
              <a:effectLst>
                <a:reflection blurRad="6350" endPos="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811794" cy="8105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91000" y="1371600"/>
            <a:ext cx="41910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National Hurricane Center:</a:t>
            </a:r>
          </a:p>
          <a:p>
            <a:endParaRPr lang="en-US" sz="800" b="1" dirty="0" smtClean="0"/>
          </a:p>
          <a:p>
            <a:r>
              <a:rPr lang="en-US" dirty="0" smtClean="0"/>
              <a:t>USERS ARE REMINDED TO NOT FOCUS ON THE DETAILS OF THE TRACK FORECAST...AS SANDY IS EXPECTED TO BRING IMPACTS TO A LARGE PART OF THE U.S. EAST COAST INTO EARLY NEXT WEEK.</a:t>
            </a:r>
            <a:endParaRPr lang="en-US" dirty="0"/>
          </a:p>
        </p:txBody>
      </p:sp>
      <p:pic>
        <p:nvPicPr>
          <p:cNvPr id="7170" name="Picture 2" descr="C:\Users\B Norcross\Desktop\Sandy Files\Fri 5am Cone Small ARROW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25187"/>
            <a:ext cx="3124200" cy="243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72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8610600" cy="16764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C00000"/>
                </a:solidFill>
              </a:rPr>
              <a:t>Threat:  </a:t>
            </a:r>
            <a:r>
              <a:rPr lang="en-US" sz="2800" b="1" dirty="0" smtClean="0"/>
              <a:t>Inundation of coastal sections LIKELY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C00000"/>
                </a:solidFill>
              </a:rPr>
              <a:t>Message: </a:t>
            </a:r>
            <a:r>
              <a:rPr lang="en-US" sz="2800" b="1" dirty="0" smtClean="0"/>
              <a:t>Storm surge worse than Irene LIKELY. </a:t>
            </a:r>
            <a:r>
              <a:rPr lang="en-US" sz="2800" b="1" dirty="0"/>
              <a:t>P</a:t>
            </a:r>
            <a:r>
              <a:rPr lang="en-US" sz="2800" b="1" dirty="0" smtClean="0"/>
              <a:t>erhaps </a:t>
            </a:r>
            <a:r>
              <a:rPr lang="en-US" sz="2800" b="1" dirty="0"/>
              <a:t>much </a:t>
            </a:r>
            <a:r>
              <a:rPr lang="en-US" sz="2800" b="1" dirty="0" smtClean="0"/>
              <a:t>worse. Evacuation ordered for Sunday morning.</a:t>
            </a:r>
          </a:p>
          <a:p>
            <a:pPr marL="342900" indent="-342900"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305800" cy="9906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400" dirty="0" smtClean="0">
                <a:effectLst>
                  <a:reflection blurRad="6350" endPos="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Saturday</a:t>
            </a:r>
            <a:endParaRPr lang="en-US" sz="4400" dirty="0">
              <a:effectLst>
                <a:reflection blurRad="6350" endPos="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811794" cy="8105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43000" y="1447800"/>
            <a:ext cx="7239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National Hurricane Center </a:t>
            </a:r>
            <a:r>
              <a:rPr lang="en-US" sz="2800" b="1" dirty="0" smtClean="0"/>
              <a:t>11 AM </a:t>
            </a:r>
            <a:r>
              <a:rPr lang="en-US" b="1" dirty="0" smtClean="0"/>
              <a:t>Forecast:</a:t>
            </a:r>
          </a:p>
          <a:p>
            <a:endParaRPr lang="en-US" dirty="0" smtClean="0"/>
          </a:p>
          <a:p>
            <a:r>
              <a:rPr lang="en-US" sz="3200" b="1" dirty="0" smtClean="0"/>
              <a:t>Storm Surge 4 – 8 FEET </a:t>
            </a:r>
            <a:r>
              <a:rPr lang="en-US" sz="2000" b="1" dirty="0" smtClean="0"/>
              <a:t>above ground</a:t>
            </a:r>
          </a:p>
          <a:p>
            <a:endParaRPr lang="en-US" b="1" dirty="0"/>
          </a:p>
          <a:p>
            <a:r>
              <a:rPr lang="en-US" sz="2400" b="1" dirty="0" smtClean="0"/>
              <a:t>Irene surge:  4.36 FEET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8672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4278</TotalTime>
  <Words>403</Words>
  <Application>Microsoft Office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Slipstream</vt:lpstr>
      <vt:lpstr>Hurricane Sandy    Threat Timeline</vt:lpstr>
      <vt:lpstr>Characterizing the Threat</vt:lpstr>
      <vt:lpstr>Sunday – October 21</vt:lpstr>
      <vt:lpstr>Monday – Wednesday </vt:lpstr>
      <vt:lpstr>11 AM Thursday</vt:lpstr>
      <vt:lpstr>5 PM Thursday</vt:lpstr>
      <vt:lpstr>5 PM Thursday</vt:lpstr>
      <vt:lpstr>Friday</vt:lpstr>
      <vt:lpstr>Saturday</vt:lpstr>
      <vt:lpstr>Key Questions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Characterizing the Threat from Hurricane Sandy</dc:title>
  <dc:creator>B Norcross</dc:creator>
  <cp:lastModifiedBy>TWCWIN7x32</cp:lastModifiedBy>
  <cp:revision>18</cp:revision>
  <dcterms:created xsi:type="dcterms:W3CDTF">2013-01-13T02:26:50Z</dcterms:created>
  <dcterms:modified xsi:type="dcterms:W3CDTF">2013-03-01T21:51:38Z</dcterms:modified>
</cp:coreProperties>
</file>